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348" r:id="rId2"/>
    <p:sldId id="428" r:id="rId3"/>
    <p:sldId id="539" r:id="rId4"/>
    <p:sldId id="540" r:id="rId5"/>
    <p:sldId id="509" r:id="rId6"/>
    <p:sldId id="510" r:id="rId7"/>
    <p:sldId id="511" r:id="rId8"/>
    <p:sldId id="512" r:id="rId9"/>
    <p:sldId id="513" r:id="rId10"/>
    <p:sldId id="537" r:id="rId11"/>
    <p:sldId id="538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7" r:id="rId29"/>
    <p:sldId id="558" r:id="rId30"/>
    <p:sldId id="559" r:id="rId31"/>
    <p:sldId id="560" r:id="rId32"/>
    <p:sldId id="561" r:id="rId33"/>
    <p:sldId id="562" r:id="rId34"/>
    <p:sldId id="563" r:id="rId35"/>
    <p:sldId id="564" r:id="rId36"/>
    <p:sldId id="565" r:id="rId37"/>
    <p:sldId id="566" r:id="rId38"/>
    <p:sldId id="568" r:id="rId39"/>
    <p:sldId id="567" r:id="rId40"/>
    <p:sldId id="569" r:id="rId41"/>
    <p:sldId id="570" r:id="rId42"/>
    <p:sldId id="50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FBBB3-31AD-4028-85E7-D5EA3945353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334F3-CD82-4C03-9E9C-6BEC3BDA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7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569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1579" y="1561514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SzPts val="2400"/>
            </a:pPr>
            <a:r>
              <a:rPr lang="en-US" b="1" cap="none" dirty="0" smtClean="0"/>
              <a:t>Managing The Information Systems Project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493" y="1561514"/>
            <a:ext cx="10251583" cy="4581709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SzPts val="2400"/>
              <a:buNone/>
            </a:pPr>
            <a:r>
              <a:rPr lang="en-US" sz="2400" b="1" dirty="0" smtClean="0"/>
              <a:t>Focus </a:t>
            </a:r>
            <a:r>
              <a:rPr lang="en-US" sz="2400" b="1" dirty="0"/>
              <a:t>of Project Management</a:t>
            </a:r>
          </a:p>
          <a:p>
            <a:pPr lvl="0">
              <a:spcBef>
                <a:spcPts val="0"/>
              </a:spcBef>
              <a:buSzPts val="2400"/>
            </a:pPr>
            <a:r>
              <a:rPr lang="en-US" sz="2400" dirty="0"/>
              <a:t>To assure that information system projects meet customer expectations</a:t>
            </a:r>
          </a:p>
          <a:p>
            <a:pPr lvl="1">
              <a:spcBef>
                <a:spcPts val="0"/>
              </a:spcBef>
              <a:buSzPts val="2400"/>
            </a:pPr>
            <a:r>
              <a:rPr lang="en-US" sz="2200" dirty="0"/>
              <a:t>Delivered in a timely manner</a:t>
            </a:r>
          </a:p>
          <a:p>
            <a:pPr lvl="1">
              <a:spcBef>
                <a:spcPts val="0"/>
              </a:spcBef>
              <a:buSzPts val="2400"/>
            </a:pPr>
            <a:r>
              <a:rPr lang="en-US" sz="2200" dirty="0"/>
              <a:t>Meet constraints and requirements</a:t>
            </a:r>
          </a:p>
          <a:p>
            <a:pPr marL="0" lvl="0" indent="0">
              <a:spcBef>
                <a:spcPts val="0"/>
              </a:spcBef>
              <a:buSzPts val="2400"/>
              <a:buNone/>
            </a:pPr>
            <a:r>
              <a:rPr lang="en-US" sz="2400" b="1" dirty="0"/>
              <a:t>PM's Motto:</a:t>
            </a:r>
          </a:p>
          <a:p>
            <a:pPr lvl="0">
              <a:spcBef>
                <a:spcPts val="0"/>
              </a:spcBef>
              <a:buSzPts val="2400"/>
            </a:pPr>
            <a:r>
              <a:rPr lang="en-US" sz="2400" dirty="0"/>
              <a:t>Highly quality deliverables, on time, on budget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53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1" y="250870"/>
            <a:ext cx="10380372" cy="58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6" y="206062"/>
            <a:ext cx="10135674" cy="5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Types Of Project Plan</a:t>
            </a:r>
            <a:endParaRPr lang="en-US" b="1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258182"/>
              </p:ext>
            </p:extLst>
          </p:nvPr>
        </p:nvGraphicFramePr>
        <p:xfrm>
          <a:off x="850006" y="1561517"/>
          <a:ext cx="10728101" cy="471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230"/>
                <a:gridCol w="8002871"/>
              </a:tblGrid>
              <a:tr h="525795">
                <a:tc>
                  <a:txBody>
                    <a:bodyPr/>
                    <a:lstStyle/>
                    <a:p>
                      <a:r>
                        <a:rPr lang="en-US" dirty="0" smtClean="0"/>
                        <a:t>Plan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78722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Quality Plan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Describes the quality procedures and standards that will be used in a project</a:t>
                      </a:r>
                      <a:endParaRPr lang="en-US" sz="2100" dirty="0"/>
                    </a:p>
                  </a:txBody>
                  <a:tcPr/>
                </a:tc>
              </a:tr>
              <a:tr h="525795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Validation Plan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Describes the approach, resources and schedules used for system validation</a:t>
                      </a:r>
                      <a:endParaRPr lang="en-US" sz="2100" dirty="0"/>
                    </a:p>
                  </a:txBody>
                  <a:tcPr/>
                </a:tc>
              </a:tr>
              <a:tr h="907535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Confirmation management plan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Describes the configuration management procedures and structures and structures to be used</a:t>
                      </a:r>
                      <a:endParaRPr lang="en-US" sz="2100" dirty="0"/>
                    </a:p>
                  </a:txBody>
                  <a:tcPr/>
                </a:tc>
              </a:tr>
              <a:tr h="907535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Maintenance plan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Predicts the maintenance requirements of the system, maintenance cost, and effort required</a:t>
                      </a:r>
                      <a:endParaRPr lang="en-US" sz="2100" dirty="0"/>
                    </a:p>
                  </a:txBody>
                  <a:tcPr/>
                </a:tc>
              </a:tr>
              <a:tr h="907535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Staff development plan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Describes how the skills and experience of the project team members will be developed</a:t>
                      </a:r>
                      <a:endParaRPr lang="en-US" sz="2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55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smtClean="0"/>
              <a:t>Software Project Planning Activities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1: Determination of software scope and feasibility study</a:t>
            </a:r>
          </a:p>
          <a:p>
            <a:r>
              <a:rPr lang="en-US" dirty="0"/>
              <a:t>Step 2: Estimation of the resources</a:t>
            </a:r>
          </a:p>
        </p:txBody>
      </p:sp>
    </p:spTree>
    <p:extLst>
      <p:ext uri="{BB962C8B-B14F-4D97-AF65-F5344CB8AC3E}">
        <p14:creationId xmlns:p14="http://schemas.microsoft.com/office/powerpoint/2010/main" val="262241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0" y="347731"/>
            <a:ext cx="10019763" cy="5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7279" y="309092"/>
            <a:ext cx="10637949" cy="5769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/>
              <a:t>Customer Communication and Scope</a:t>
            </a:r>
          </a:p>
          <a:p>
            <a:r>
              <a:rPr lang="en-US" sz="2200" dirty="0" smtClean="0"/>
              <a:t>Necessary </a:t>
            </a:r>
            <a:r>
              <a:rPr lang="en-US" sz="2200" dirty="0"/>
              <a:t>information is obtained by conducting a preliminary meeting or interview with customers, where analyst prepare a set of context free questions in order to</a:t>
            </a:r>
          </a:p>
          <a:p>
            <a:pPr lvl="1"/>
            <a:r>
              <a:rPr lang="en-US" sz="2200" dirty="0"/>
              <a:t>Determine the customer's overall goals for the proposed system and any expected benefits.</a:t>
            </a:r>
          </a:p>
          <a:p>
            <a:pPr lvl="1"/>
            <a:r>
              <a:rPr lang="en-US" sz="2200" dirty="0"/>
              <a:t>Evaluate the effectiveness of the customer </a:t>
            </a:r>
            <a:r>
              <a:rPr lang="en-US" sz="2200" dirty="0" smtClean="0"/>
              <a:t>meeting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FAST(Facilitated Application Specification Techniques)</a:t>
            </a:r>
          </a:p>
          <a:p>
            <a:r>
              <a:rPr lang="en-US" sz="2200" dirty="0"/>
              <a:t>It is a team-oriented approach to requirement gathering that can be applied to help establish the scope of a project. </a:t>
            </a:r>
            <a:endParaRPr lang="en-US" sz="2200" dirty="0" smtClean="0"/>
          </a:p>
          <a:p>
            <a:r>
              <a:rPr lang="en-US" sz="2200" dirty="0" smtClean="0"/>
              <a:t>It </a:t>
            </a:r>
            <a:r>
              <a:rPr lang="en-US" sz="2200" dirty="0"/>
              <a:t>encourages the creation of a </a:t>
            </a:r>
            <a:r>
              <a:rPr lang="en-US" sz="2200" dirty="0" smtClean="0"/>
              <a:t>joint team </a:t>
            </a:r>
            <a:r>
              <a:rPr lang="en-US" sz="2200" dirty="0"/>
              <a:t>of customer and development who work together to identify the problem, propose elements of the solution, negotiate different approaches and specify a preliminary set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8957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15648" y="225314"/>
            <a:ext cx="9604375" cy="757237"/>
          </a:xfrm>
        </p:spPr>
        <p:txBody>
          <a:bodyPr>
            <a:normAutofit/>
          </a:bodyPr>
          <a:lstStyle/>
          <a:p>
            <a:r>
              <a:rPr lang="en-US" b="1" cap="none" dirty="0" smtClean="0"/>
              <a:t>Step 2: Estimation Of Resources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8186" y="850006"/>
            <a:ext cx="7096259" cy="5373333"/>
          </a:xfrm>
        </p:spPr>
        <p:txBody>
          <a:bodyPr/>
          <a:lstStyle/>
          <a:p>
            <a:r>
              <a:rPr lang="en-US" dirty="0" smtClean="0"/>
              <a:t>Human </a:t>
            </a:r>
            <a:r>
              <a:rPr lang="en-US" dirty="0"/>
              <a:t>Resources (number of people required and skills needed to complete the development project)</a:t>
            </a:r>
          </a:p>
          <a:p>
            <a:r>
              <a:rPr lang="en-US" dirty="0"/>
              <a:t>Reusable software </a:t>
            </a:r>
            <a:r>
              <a:rPr lang="en-US" dirty="0" smtClean="0"/>
              <a:t>resources (</a:t>
            </a:r>
            <a:r>
              <a:rPr lang="en-US" dirty="0"/>
              <a:t>off-the-shelf components, full-experience components, new components)</a:t>
            </a:r>
          </a:p>
          <a:p>
            <a:r>
              <a:rPr lang="en-US" dirty="0"/>
              <a:t>Development environment(hardware and software required to be accessible by software team during the development process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183" y="2408349"/>
            <a:ext cx="43788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Project Scheduling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403" y="1561514"/>
            <a:ext cx="10174310" cy="39048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/>
              <a:t>Software project scheduling is an activity that distributes estimated effort across the planned project duration by allocating the effort to specific software engineering tasks.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Split project into tasks and estimate time and resources required to complete each task.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Organize tasks concurrently to make optimal use of workforce.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Minimize task dependencies to avoid delays caused by one task waiting for another to complete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9847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0042" y="206062"/>
            <a:ext cx="9604375" cy="5924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Things done before project scheduling</a:t>
            </a:r>
          </a:p>
          <a:p>
            <a:r>
              <a:rPr lang="en-US" sz="2200" dirty="0" smtClean="0"/>
              <a:t>Selection of an appropriate process model</a:t>
            </a:r>
          </a:p>
          <a:p>
            <a:r>
              <a:rPr lang="en-US" sz="2200" dirty="0" smtClean="0"/>
              <a:t>Identification of the software engineering tasks</a:t>
            </a:r>
          </a:p>
          <a:p>
            <a:r>
              <a:rPr lang="en-US" sz="2200" dirty="0" smtClean="0"/>
              <a:t>Estimation of work size, people</a:t>
            </a:r>
          </a:p>
          <a:p>
            <a:r>
              <a:rPr lang="en-US" sz="2200" dirty="0" smtClean="0"/>
              <a:t>Calculation of deadline</a:t>
            </a:r>
          </a:p>
          <a:p>
            <a:r>
              <a:rPr lang="en-US" sz="2200" dirty="0" smtClean="0"/>
              <a:t>Risk analysis</a:t>
            </a:r>
          </a:p>
          <a:p>
            <a:pPr marL="0" indent="0">
              <a:buNone/>
            </a:pPr>
            <a:r>
              <a:rPr lang="en-US" sz="2400" b="1" dirty="0" smtClean="0"/>
              <a:t>Things to do during scheduling</a:t>
            </a:r>
          </a:p>
          <a:p>
            <a:r>
              <a:rPr lang="en-US" sz="2200" dirty="0" smtClean="0"/>
              <a:t>Creation of activity network (Effort and duration allocated to each task and a task network)</a:t>
            </a:r>
            <a:endParaRPr lang="en-US" sz="2200" dirty="0"/>
          </a:p>
          <a:p>
            <a:r>
              <a:rPr lang="en-US" sz="2200" dirty="0" smtClean="0"/>
              <a:t>Assign responsibility for each task</a:t>
            </a:r>
            <a:endParaRPr lang="en-US" sz="22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998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0" y="180304"/>
            <a:ext cx="10238703" cy="58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7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7772" y="0"/>
            <a:ext cx="9604375" cy="757237"/>
          </a:xfrm>
        </p:spPr>
        <p:txBody>
          <a:bodyPr/>
          <a:lstStyle/>
          <a:p>
            <a:r>
              <a:rPr lang="en-US" b="1" cap="none" dirty="0" smtClean="0"/>
              <a:t>Contd..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7772" y="570426"/>
            <a:ext cx="10225087" cy="54955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/>
              <a:t>Project </a:t>
            </a:r>
            <a:r>
              <a:rPr lang="en-US" sz="2400" b="1" dirty="0"/>
              <a:t>Manager</a:t>
            </a:r>
          </a:p>
          <a:p>
            <a:pPr marL="0" indent="0">
              <a:buNone/>
            </a:pPr>
            <a:r>
              <a:rPr lang="en-US" sz="2400" dirty="0"/>
              <a:t>-Requires diverse set of </a:t>
            </a:r>
            <a:r>
              <a:rPr lang="en-US" sz="2400" dirty="0" err="1"/>
              <a:t>skilss</a:t>
            </a:r>
            <a:endParaRPr lang="en-US" sz="2400" dirty="0"/>
          </a:p>
          <a:p>
            <a:pPr lvl="1"/>
            <a:r>
              <a:rPr lang="en-US" sz="2200" dirty="0" smtClean="0"/>
              <a:t>Planning</a:t>
            </a:r>
            <a:endParaRPr lang="en-US" sz="2200" dirty="0"/>
          </a:p>
          <a:p>
            <a:pPr lvl="1"/>
            <a:r>
              <a:rPr lang="en-US" sz="2200" dirty="0" smtClean="0"/>
              <a:t>Organizing</a:t>
            </a:r>
            <a:endParaRPr lang="en-US" sz="2200" dirty="0"/>
          </a:p>
          <a:p>
            <a:pPr lvl="1"/>
            <a:r>
              <a:rPr lang="en-US" sz="2200" dirty="0" smtClean="0"/>
              <a:t>Monitor </a:t>
            </a:r>
            <a:r>
              <a:rPr lang="en-US" sz="2200" dirty="0"/>
              <a:t>and Control</a:t>
            </a:r>
          </a:p>
          <a:p>
            <a:pPr lvl="1"/>
            <a:r>
              <a:rPr lang="en-US" sz="2200" dirty="0" smtClean="0"/>
              <a:t>Leadership</a:t>
            </a:r>
            <a:endParaRPr lang="en-US" sz="2200" dirty="0"/>
          </a:p>
          <a:p>
            <a:pPr lvl="1"/>
            <a:r>
              <a:rPr lang="en-US" sz="2200" dirty="0" smtClean="0"/>
              <a:t>Customer </a:t>
            </a:r>
            <a:r>
              <a:rPr lang="en-US" sz="2200" dirty="0"/>
              <a:t>relations</a:t>
            </a:r>
          </a:p>
          <a:p>
            <a:pPr lvl="1"/>
            <a:r>
              <a:rPr lang="en-US" sz="2200" dirty="0" smtClean="0"/>
              <a:t>Technical </a:t>
            </a:r>
            <a:r>
              <a:rPr lang="en-US" sz="2200" dirty="0"/>
              <a:t>problem solving</a:t>
            </a:r>
          </a:p>
          <a:p>
            <a:pPr lvl="1"/>
            <a:r>
              <a:rPr lang="en-US" sz="2200" dirty="0" smtClean="0"/>
              <a:t>Conflict </a:t>
            </a:r>
            <a:r>
              <a:rPr lang="en-US" sz="2200" dirty="0"/>
              <a:t>management</a:t>
            </a:r>
          </a:p>
          <a:p>
            <a:pPr lvl="1"/>
            <a:r>
              <a:rPr lang="en-US" sz="2200" dirty="0" smtClean="0"/>
              <a:t>Communications</a:t>
            </a:r>
            <a:endParaRPr lang="en-US" sz="2200" dirty="0"/>
          </a:p>
          <a:p>
            <a:pPr lvl="1"/>
            <a:r>
              <a:rPr lang="en-US" sz="2200" dirty="0" smtClean="0"/>
              <a:t>Risk </a:t>
            </a:r>
            <a:r>
              <a:rPr lang="en-US" sz="2200" dirty="0"/>
              <a:t>management</a:t>
            </a:r>
          </a:p>
          <a:p>
            <a:pPr lvl="1"/>
            <a:r>
              <a:rPr lang="en-US" sz="2200" dirty="0" smtClean="0"/>
              <a:t>Change </a:t>
            </a:r>
            <a:r>
              <a:rPr lang="en-US" sz="22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89756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Project Scheduling Process</a:t>
            </a:r>
            <a:endParaRPr lang="en-US" b="1" cap="none" dirty="0"/>
          </a:p>
        </p:txBody>
      </p:sp>
      <p:pic>
        <p:nvPicPr>
          <p:cNvPr id="4" name="Content Placeholder 3" descr="5.4.Scheduling-process.eps                                     000FF90EMacintosh HD                   B8AA5F2E: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2733" y="2009104"/>
            <a:ext cx="10740980" cy="2434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80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2312" y="96525"/>
            <a:ext cx="9604375" cy="757237"/>
          </a:xfrm>
        </p:spPr>
        <p:txBody>
          <a:bodyPr/>
          <a:lstStyle/>
          <a:p>
            <a:r>
              <a:rPr lang="en-GB" b="1" cap="none" dirty="0" smtClean="0"/>
              <a:t>Risk Management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0550" y="686336"/>
            <a:ext cx="10650537" cy="53924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 smtClean="0"/>
              <a:t>Risk management is a methodology or a mechanism, carried out throughout the development process to identify, manage and control risks evolved before and during the development process.</a:t>
            </a:r>
          </a:p>
          <a:p>
            <a:pPr>
              <a:lnSpc>
                <a:spcPct val="90000"/>
              </a:lnSpc>
            </a:pPr>
            <a:r>
              <a:rPr lang="en-GB" sz="2400" dirty="0" smtClean="0"/>
              <a:t>Risk </a:t>
            </a:r>
            <a:r>
              <a:rPr lang="en-GB" sz="2400" dirty="0"/>
              <a:t>management is concerned with identifying risks and drawing up plans to minimise their effect on a project</a:t>
            </a:r>
            <a:r>
              <a:rPr lang="en-GB" sz="24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GB" sz="2400" dirty="0" smtClean="0"/>
              <a:t>Basically, three types of activities are covered under the risk management process</a:t>
            </a:r>
          </a:p>
          <a:p>
            <a:pPr lvl="1">
              <a:lnSpc>
                <a:spcPct val="90000"/>
              </a:lnSpc>
            </a:pPr>
            <a:r>
              <a:rPr lang="en-GB" sz="2200" dirty="0" smtClean="0"/>
              <a:t>Risk Identification</a:t>
            </a:r>
          </a:p>
          <a:p>
            <a:pPr lvl="1">
              <a:lnSpc>
                <a:spcPct val="90000"/>
              </a:lnSpc>
            </a:pPr>
            <a:r>
              <a:rPr lang="en-GB" sz="2200" dirty="0" smtClean="0"/>
              <a:t>Risk Assessment</a:t>
            </a:r>
          </a:p>
          <a:p>
            <a:pPr lvl="1">
              <a:lnSpc>
                <a:spcPct val="90000"/>
              </a:lnSpc>
            </a:pPr>
            <a:r>
              <a:rPr lang="en-GB" sz="2200" dirty="0" smtClean="0"/>
              <a:t>Risk Control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23" y="2923505"/>
            <a:ext cx="6102038" cy="31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Contd</a:t>
            </a:r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561514"/>
            <a:ext cx="9603275" cy="3450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b="1" dirty="0"/>
              <a:t>Risk identification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Identify project, product and business risks;</a:t>
            </a:r>
          </a:p>
          <a:p>
            <a:pPr>
              <a:lnSpc>
                <a:spcPct val="90000"/>
              </a:lnSpc>
            </a:pPr>
            <a:r>
              <a:rPr lang="en-GB" b="1" dirty="0"/>
              <a:t>Risk analysis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Assess the likelihood and consequences of these risks;</a:t>
            </a:r>
          </a:p>
          <a:p>
            <a:pPr>
              <a:lnSpc>
                <a:spcPct val="90000"/>
              </a:lnSpc>
            </a:pPr>
            <a:r>
              <a:rPr lang="en-GB" b="1" dirty="0"/>
              <a:t>Risk planning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Draw up plans to avoid or minimise the effects of the risk;</a:t>
            </a:r>
          </a:p>
          <a:p>
            <a:pPr>
              <a:lnSpc>
                <a:spcPct val="90000"/>
              </a:lnSpc>
            </a:pPr>
            <a:r>
              <a:rPr lang="en-GB" b="1" dirty="0"/>
              <a:t>Risk monitoring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Monitor the risks throughout the project;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Contd..</a:t>
            </a:r>
            <a:endParaRPr lang="en-US" b="1" dirty="0"/>
          </a:p>
        </p:txBody>
      </p:sp>
      <p:pic>
        <p:nvPicPr>
          <p:cNvPr id="4" name="Content Placeholder 3" descr="5.10 Risk-man-process.eps                                      000FF90EMacintosh HD                   B8AA5F2E: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7603" y="2034862"/>
            <a:ext cx="10371226" cy="3361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015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Risk Identification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GB" dirty="0"/>
              <a:t>Technology risks.</a:t>
            </a:r>
          </a:p>
          <a:p>
            <a:r>
              <a:rPr lang="en-GB" dirty="0"/>
              <a:t>People risks.</a:t>
            </a:r>
          </a:p>
          <a:p>
            <a:r>
              <a:rPr lang="en-GB" dirty="0"/>
              <a:t>Organisational risks.</a:t>
            </a:r>
          </a:p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Tool risks.</a:t>
            </a:r>
          </a:p>
          <a:p>
            <a:r>
              <a:rPr lang="en-GB" dirty="0"/>
              <a:t>Requirements risks.</a:t>
            </a:r>
          </a:p>
          <a:p>
            <a:r>
              <a:rPr lang="en-GB" dirty="0"/>
              <a:t>Estimation risks.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3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669700"/>
            <a:ext cx="10045521" cy="5460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3544" y="114768"/>
            <a:ext cx="4701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/>
              <a:t>Risks and risk types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750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96707" y="264596"/>
            <a:ext cx="10175338" cy="5839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 smtClean="0"/>
              <a:t>Risk analysis</a:t>
            </a:r>
          </a:p>
          <a:p>
            <a:r>
              <a:rPr lang="en-GB" sz="2200" dirty="0" smtClean="0"/>
              <a:t>Assess </a:t>
            </a:r>
            <a:r>
              <a:rPr lang="en-GB" sz="2200" dirty="0"/>
              <a:t>probability and seriousness of each risk.</a:t>
            </a:r>
          </a:p>
          <a:p>
            <a:r>
              <a:rPr lang="en-GB" sz="2200" dirty="0"/>
              <a:t>Probability may be very low, low, moderate, high or very high.</a:t>
            </a:r>
          </a:p>
          <a:p>
            <a:r>
              <a:rPr lang="en-GB" sz="2200" dirty="0"/>
              <a:t>Risk effects might be catastrophic, serious, tolerable or insignificant</a:t>
            </a:r>
            <a:r>
              <a:rPr lang="en-GB" sz="2200" dirty="0" smtClean="0"/>
              <a:t>.</a:t>
            </a:r>
          </a:p>
          <a:p>
            <a:pPr marL="0" indent="0">
              <a:buNone/>
            </a:pPr>
            <a:r>
              <a:rPr lang="en-GB" b="1" dirty="0"/>
              <a:t>Risk planning</a:t>
            </a:r>
          </a:p>
          <a:p>
            <a:pPr>
              <a:lnSpc>
                <a:spcPct val="90000"/>
              </a:lnSpc>
            </a:pPr>
            <a:r>
              <a:rPr lang="en-GB" sz="2200" dirty="0"/>
              <a:t>Consider each risk and develop a strategy to manage that risk.</a:t>
            </a:r>
          </a:p>
          <a:p>
            <a:pPr>
              <a:lnSpc>
                <a:spcPct val="90000"/>
              </a:lnSpc>
            </a:pPr>
            <a:r>
              <a:rPr lang="en-GB" sz="2200" dirty="0"/>
              <a:t>Avoidance strategies</a:t>
            </a:r>
          </a:p>
          <a:p>
            <a:pPr lvl="1">
              <a:lnSpc>
                <a:spcPct val="90000"/>
              </a:lnSpc>
            </a:pPr>
            <a:r>
              <a:rPr lang="en-GB" sz="2200" dirty="0"/>
              <a:t>The probability that the risk will arise is reduced;</a:t>
            </a:r>
          </a:p>
          <a:p>
            <a:pPr>
              <a:lnSpc>
                <a:spcPct val="90000"/>
              </a:lnSpc>
            </a:pPr>
            <a:r>
              <a:rPr lang="en-GB" sz="2200" dirty="0"/>
              <a:t>Minimisation strategies</a:t>
            </a:r>
          </a:p>
          <a:p>
            <a:pPr lvl="1">
              <a:lnSpc>
                <a:spcPct val="90000"/>
              </a:lnSpc>
            </a:pPr>
            <a:r>
              <a:rPr lang="en-GB" sz="2200" dirty="0"/>
              <a:t>The impact of the risk on the project or product will be reduced;</a:t>
            </a:r>
          </a:p>
          <a:p>
            <a:pPr>
              <a:lnSpc>
                <a:spcPct val="90000"/>
              </a:lnSpc>
            </a:pPr>
            <a:r>
              <a:rPr lang="en-GB" sz="2200" dirty="0"/>
              <a:t>Contingency plans</a:t>
            </a:r>
          </a:p>
          <a:p>
            <a:pPr lvl="1">
              <a:lnSpc>
                <a:spcPct val="90000"/>
              </a:lnSpc>
            </a:pPr>
            <a:r>
              <a:rPr lang="en-GB" sz="2200" dirty="0"/>
              <a:t>If the risk arises, contingency plans are plans to deal with that risk;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9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Risk Monitoring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GB" dirty="0"/>
              <a:t>Assess each identified risks regularly to decide whether or not it is becoming less or more probable.</a:t>
            </a:r>
          </a:p>
          <a:p>
            <a:r>
              <a:rPr lang="en-GB" dirty="0"/>
              <a:t>Also assess whether the effects of the risk have changed.</a:t>
            </a:r>
          </a:p>
          <a:p>
            <a:r>
              <a:rPr lang="en-GB" dirty="0"/>
              <a:t>Each key risk should be discussed at management progress meetings.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0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Software Cost Estimation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4517314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Predicting the cost of resources required for a software development process</a:t>
            </a:r>
          </a:p>
          <a:p>
            <a:r>
              <a:rPr lang="en-US" sz="2200" dirty="0" smtClean="0"/>
              <a:t>To introduce the fundamentals of software costing and pricing</a:t>
            </a:r>
          </a:p>
          <a:p>
            <a:r>
              <a:rPr lang="en-US" sz="2200" dirty="0" smtClean="0"/>
              <a:t>To explain software productivity metric</a:t>
            </a:r>
          </a:p>
          <a:p>
            <a:r>
              <a:rPr lang="en-US" sz="2200" dirty="0" smtClean="0"/>
              <a:t>To explain why different techniques for software estimation:</a:t>
            </a:r>
          </a:p>
          <a:p>
            <a:pPr lvl="1"/>
            <a:r>
              <a:rPr lang="en-US" sz="2200" dirty="0" smtClean="0"/>
              <a:t>LOC</a:t>
            </a:r>
          </a:p>
          <a:p>
            <a:pPr lvl="1"/>
            <a:r>
              <a:rPr lang="en-US" sz="2200" dirty="0" smtClean="0"/>
              <a:t>Function point model</a:t>
            </a:r>
          </a:p>
          <a:p>
            <a:pPr lvl="1"/>
            <a:r>
              <a:rPr lang="en-US" sz="2200" dirty="0" smtClean="0"/>
              <a:t>Object point model</a:t>
            </a:r>
          </a:p>
          <a:p>
            <a:pPr lvl="1"/>
            <a:r>
              <a:rPr lang="en-US" sz="2200" dirty="0" smtClean="0"/>
              <a:t>COCOMO (Constructive Cost Model)</a:t>
            </a:r>
          </a:p>
          <a:p>
            <a:pPr lvl="1"/>
            <a:r>
              <a:rPr lang="en-US" sz="2200" dirty="0" smtClean="0"/>
              <a:t>UCP: Use Case Points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49998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Why Early Cost Estimation?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Cost estimation is needed early for s/w pricing</a:t>
            </a:r>
          </a:p>
          <a:p>
            <a:r>
              <a:rPr lang="en-US" sz="2200" dirty="0" smtClean="0"/>
              <a:t>S/W price = cost + profit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6444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60" y="167426"/>
            <a:ext cx="9156878" cy="58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57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Fundamental Estimation Questions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4543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/>
              <a:t>Effort</a:t>
            </a:r>
          </a:p>
          <a:p>
            <a:pPr lvl="1"/>
            <a:r>
              <a:rPr lang="en-US" sz="2200" dirty="0" smtClean="0"/>
              <a:t>How much effort is required to complete an activity</a:t>
            </a:r>
          </a:p>
          <a:p>
            <a:pPr lvl="1"/>
            <a:r>
              <a:rPr lang="en-US" sz="2200" dirty="0" smtClean="0"/>
              <a:t>U</a:t>
            </a:r>
            <a:r>
              <a:rPr lang="en-US" sz="2200" dirty="0"/>
              <a:t>nits: man-day(Person-day), man-week, </a:t>
            </a:r>
            <a:r>
              <a:rPr lang="en-US" sz="2200" dirty="0" smtClean="0"/>
              <a:t>man-month</a:t>
            </a:r>
          </a:p>
          <a:p>
            <a:pPr marL="0" indent="0">
              <a:buNone/>
            </a:pPr>
            <a:r>
              <a:rPr lang="en-US" sz="2200" b="1" dirty="0" smtClean="0"/>
              <a:t>Duration</a:t>
            </a:r>
            <a:endParaRPr lang="en-US" sz="2200" b="1" dirty="0"/>
          </a:p>
          <a:p>
            <a:pPr lvl="1"/>
            <a:r>
              <a:rPr lang="en-US" sz="2200" dirty="0"/>
              <a:t>How much </a:t>
            </a:r>
            <a:r>
              <a:rPr lang="en-US" sz="2200" dirty="0" smtClean="0"/>
              <a:t>time is needed </a:t>
            </a:r>
            <a:r>
              <a:rPr lang="en-US" sz="2200" dirty="0"/>
              <a:t>to complete an </a:t>
            </a:r>
            <a:r>
              <a:rPr lang="en-US" sz="2200" dirty="0" smtClean="0"/>
              <a:t>activity? Resources assigned</a:t>
            </a:r>
            <a:endParaRPr lang="en-US" sz="2200" dirty="0"/>
          </a:p>
          <a:p>
            <a:pPr lvl="1"/>
            <a:r>
              <a:rPr lang="en-US" sz="2200" dirty="0"/>
              <a:t>Units: </a:t>
            </a:r>
            <a:r>
              <a:rPr lang="en-US" sz="2200" dirty="0" smtClean="0"/>
              <a:t>hour, day, week, month, year</a:t>
            </a:r>
          </a:p>
          <a:p>
            <a:pPr marL="0" indent="0">
              <a:buNone/>
            </a:pPr>
            <a:r>
              <a:rPr lang="en-US" sz="2200" b="1" dirty="0" smtClean="0"/>
              <a:t>Cost of an activity</a:t>
            </a:r>
            <a:endParaRPr lang="en-US" sz="2200" b="1" dirty="0"/>
          </a:p>
          <a:p>
            <a:pPr lvl="1"/>
            <a:r>
              <a:rPr lang="en-US" sz="2200" dirty="0" smtClean="0"/>
              <a:t>What is the total cost of an activity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23882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9" y="702383"/>
            <a:ext cx="10959922" cy="53635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5027" y="179163"/>
            <a:ext cx="61792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Factor affecting software pricing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355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7113" y="0"/>
            <a:ext cx="9604375" cy="757237"/>
          </a:xfrm>
        </p:spPr>
        <p:txBody>
          <a:bodyPr/>
          <a:lstStyle/>
          <a:p>
            <a:r>
              <a:rPr lang="en-US" b="1" cap="none" dirty="0" smtClean="0"/>
              <a:t>Productivity Measures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27113" y="757238"/>
            <a:ext cx="11164887" cy="539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/>
              <a:t>S/W productivity measured are based on:</a:t>
            </a:r>
          </a:p>
          <a:p>
            <a:pPr marL="0" indent="0">
              <a:buNone/>
            </a:pPr>
            <a:r>
              <a:rPr lang="en-US" sz="2200" b="1" dirty="0" smtClean="0"/>
              <a:t>Size related measures:</a:t>
            </a:r>
          </a:p>
          <a:p>
            <a:pPr lvl="1"/>
            <a:r>
              <a:rPr lang="en-US" sz="2200" dirty="0" smtClean="0"/>
              <a:t>Based on some output from the software process</a:t>
            </a:r>
          </a:p>
          <a:p>
            <a:pPr lvl="1"/>
            <a:r>
              <a:rPr lang="en-US" sz="2200" dirty="0" smtClean="0"/>
              <a:t>Number lines of delivered source code(LOC)</a:t>
            </a:r>
          </a:p>
          <a:p>
            <a:pPr marL="0" indent="0">
              <a:buNone/>
            </a:pPr>
            <a:r>
              <a:rPr lang="en-US" sz="2200" b="1" dirty="0" smtClean="0"/>
              <a:t>Function-related measures</a:t>
            </a:r>
          </a:p>
          <a:p>
            <a:r>
              <a:rPr lang="en-US" sz="2200" dirty="0" smtClean="0"/>
              <a:t>based on an estimate of the functionality of the delivered software</a:t>
            </a:r>
          </a:p>
          <a:p>
            <a:pPr lvl="1"/>
            <a:r>
              <a:rPr lang="en-US" sz="2200" dirty="0" smtClean="0"/>
              <a:t>Function-points(are the best known of this type of measure)</a:t>
            </a:r>
          </a:p>
          <a:p>
            <a:pPr marL="457200" lvl="1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-Based on combination of program characteristics(external inputs and outputs, user 	interactions, external interfaces and files used by the system)</a:t>
            </a:r>
          </a:p>
          <a:p>
            <a:pPr lvl="1"/>
            <a:r>
              <a:rPr lang="en-US" sz="2200" dirty="0" smtClean="0"/>
              <a:t>Object-points: number of object points in program is a weighted estimate of</a:t>
            </a:r>
          </a:p>
          <a:p>
            <a:pPr lvl="2"/>
            <a:r>
              <a:rPr lang="en-US" sz="2000" dirty="0" smtClean="0"/>
              <a:t>The number of separate screens, reports and modules</a:t>
            </a:r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183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0" y="-1"/>
            <a:ext cx="10277341" cy="6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9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9" y="232893"/>
            <a:ext cx="10444766" cy="5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Estimation Techniques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US" dirty="0" smtClean="0"/>
              <a:t>Algorithmic cost modeling</a:t>
            </a:r>
          </a:p>
          <a:p>
            <a:r>
              <a:rPr lang="en-US" dirty="0" smtClean="0"/>
              <a:t>Expert judgement</a:t>
            </a:r>
          </a:p>
          <a:p>
            <a:r>
              <a:rPr lang="en-US" dirty="0" smtClean="0"/>
              <a:t>Estimation by analogy</a:t>
            </a:r>
          </a:p>
          <a:p>
            <a:r>
              <a:rPr lang="en-US" dirty="0" smtClean="0"/>
              <a:t>Parkinson’s law</a:t>
            </a:r>
          </a:p>
          <a:p>
            <a:r>
              <a:rPr lang="en-US" dirty="0" smtClean="0"/>
              <a:t>Pricing to 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0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28526" y="97172"/>
            <a:ext cx="9604375" cy="600741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Algorithmic code modelling</a:t>
            </a:r>
          </a:p>
          <a:p>
            <a:r>
              <a:rPr lang="en-US" sz="2200" dirty="0" smtClean="0"/>
              <a:t>A formula – empirical relation:</a:t>
            </a:r>
          </a:p>
          <a:p>
            <a:pPr lvl="1"/>
            <a:r>
              <a:rPr lang="en-US" sz="2200" dirty="0" smtClean="0"/>
              <a:t>Based on historical cost information and which is generally based on the size of the software</a:t>
            </a:r>
          </a:p>
          <a:p>
            <a:r>
              <a:rPr lang="en-US" sz="2200" dirty="0" smtClean="0"/>
              <a:t>The formulae used in a formal model arise from the analysis of historical data</a:t>
            </a:r>
          </a:p>
          <a:p>
            <a:pPr marL="0" indent="0">
              <a:buNone/>
            </a:pPr>
            <a:r>
              <a:rPr lang="en-US" sz="2400" b="1" dirty="0" smtClean="0"/>
              <a:t>Expert Judgement</a:t>
            </a:r>
            <a:endParaRPr lang="en-US" sz="2400" b="1" dirty="0"/>
          </a:p>
          <a:p>
            <a:r>
              <a:rPr lang="en-US" sz="2200" dirty="0" smtClean="0"/>
              <a:t>One or more experts in both software development and the application domain use their experience to predict software costs. Process iterates until some consensus is reached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 smtClean="0"/>
              <a:t>Advantages</a:t>
            </a:r>
            <a:r>
              <a:rPr lang="en-US" sz="2200" b="1" smtClean="0"/>
              <a:t>:  </a:t>
            </a:r>
            <a:r>
              <a:rPr lang="en-US" sz="2200" smtClean="0"/>
              <a:t>Relatively </a:t>
            </a:r>
            <a:r>
              <a:rPr lang="en-US" sz="2200" dirty="0" smtClean="0"/>
              <a:t>cheap estimation method. Can be accurate if experts have direct experience of similar systems.</a:t>
            </a:r>
          </a:p>
          <a:p>
            <a:pPr marL="0" indent="0">
              <a:buNone/>
            </a:pPr>
            <a:r>
              <a:rPr lang="en-US" sz="2200" b="1" dirty="0" smtClean="0"/>
              <a:t>Disadvantages:  </a:t>
            </a:r>
            <a:r>
              <a:rPr lang="en-US" sz="2200" dirty="0" smtClean="0"/>
              <a:t>Very inaccurate if there are no experts</a:t>
            </a:r>
          </a:p>
        </p:txBody>
      </p:sp>
    </p:spTree>
    <p:extLst>
      <p:ext uri="{BB962C8B-B14F-4D97-AF65-F5344CB8AC3E}">
        <p14:creationId xmlns:p14="http://schemas.microsoft.com/office/powerpoint/2010/main" val="147340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Estimation By Analogy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69" y="1561514"/>
            <a:ext cx="10393250" cy="3904831"/>
          </a:xfrm>
        </p:spPr>
        <p:txBody>
          <a:bodyPr/>
          <a:lstStyle/>
          <a:p>
            <a:r>
              <a:rPr lang="en-US" dirty="0" smtClean="0"/>
              <a:t>Experience-based estimates</a:t>
            </a:r>
          </a:p>
          <a:p>
            <a:r>
              <a:rPr lang="en-US" dirty="0" smtClean="0"/>
              <a:t>The cost of a project is computed by comparing the project to a similar project in the same application domain</a:t>
            </a:r>
          </a:p>
          <a:p>
            <a:r>
              <a:rPr lang="en-US" b="1" dirty="0" smtClean="0"/>
              <a:t>Advantages:  </a:t>
            </a:r>
            <a:r>
              <a:rPr lang="en-US" dirty="0" smtClean="0"/>
              <a:t>Accurate if project data available</a:t>
            </a:r>
          </a:p>
          <a:p>
            <a:r>
              <a:rPr lang="en-US" b="1" dirty="0" smtClean="0"/>
              <a:t>Disadvantages: </a:t>
            </a:r>
            <a:r>
              <a:rPr lang="en-US" dirty="0" smtClean="0"/>
              <a:t>Impossible if no comparable project has been tackled. Needs systematically maintained cost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4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smtClean="0"/>
              <a:t>Parkinson’s Law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US" dirty="0" smtClean="0"/>
              <a:t>The project costs whatever resources are available(Resources are defined by the software house)</a:t>
            </a:r>
          </a:p>
          <a:p>
            <a:r>
              <a:rPr lang="en-US" b="1" dirty="0" smtClean="0"/>
              <a:t>Disadvantages: </a:t>
            </a:r>
            <a:r>
              <a:rPr lang="en-US" dirty="0" smtClean="0"/>
              <a:t>System is usually unfinished</a:t>
            </a:r>
          </a:p>
          <a:p>
            <a:pPr lvl="1"/>
            <a:r>
              <a:rPr lang="en-US" dirty="0" smtClean="0"/>
              <a:t>The work is contracted to fit the budget available: by reducing functionality, quality</a:t>
            </a:r>
          </a:p>
          <a:p>
            <a:pPr lvl="1"/>
            <a:r>
              <a:rPr lang="en-US" dirty="0" smtClean="0"/>
              <a:t>Parkinson’ law states that work expands to fill the time available. The cost is determined by available resources rather than by objective statement.</a:t>
            </a:r>
          </a:p>
          <a:p>
            <a:pPr lvl="1"/>
            <a:r>
              <a:rPr lang="en-US" dirty="0" smtClean="0"/>
              <a:t>Example: Project should be delivered in 12 months and 5 people are available. Effort=60 p/m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4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 smtClean="0"/>
              <a:t>Pricing To Win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/>
          <a:lstStyle/>
          <a:p>
            <a:r>
              <a:rPr lang="en-GB" dirty="0"/>
              <a:t>This approach may seem unethical and un-</a:t>
            </a:r>
            <a:r>
              <a:rPr lang="en-GB" dirty="0" err="1"/>
              <a:t>businesslike</a:t>
            </a:r>
            <a:r>
              <a:rPr lang="en-GB" dirty="0"/>
              <a:t>.</a:t>
            </a:r>
          </a:p>
          <a:p>
            <a:r>
              <a:rPr lang="en-GB" dirty="0"/>
              <a:t>However, when detailed information is lacking it may be the only appropriate strategy.</a:t>
            </a:r>
          </a:p>
          <a:p>
            <a:r>
              <a:rPr lang="en-GB" dirty="0"/>
              <a:t>The project cost is agreed on the basis of an outline proposal and the development is constrained by that cost.</a:t>
            </a:r>
          </a:p>
          <a:p>
            <a:r>
              <a:rPr lang="en-GB" dirty="0"/>
              <a:t>A detailed specification may be negotiated or an evolutionary approach used for system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1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7" y="127848"/>
            <a:ext cx="10509160" cy="59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5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none" dirty="0" smtClean="0"/>
              <a:t>COCOMO(</a:t>
            </a:r>
            <a:r>
              <a:rPr lang="en-US" b="1" cap="none" dirty="0" err="1" smtClean="0"/>
              <a:t>COnstructive</a:t>
            </a:r>
            <a:r>
              <a:rPr lang="en-US" b="1" cap="none" dirty="0" smtClean="0"/>
              <a:t> </a:t>
            </a:r>
            <a:r>
              <a:rPr lang="en-US" b="1" cap="none" dirty="0" err="1" smtClean="0"/>
              <a:t>COst</a:t>
            </a:r>
            <a:r>
              <a:rPr lang="en-US" b="1" cap="none" dirty="0" smtClean="0"/>
              <a:t> </a:t>
            </a:r>
            <a:r>
              <a:rPr lang="en-US" b="1" cap="none" dirty="0" err="1" smtClean="0"/>
              <a:t>MOdel</a:t>
            </a:r>
            <a:r>
              <a:rPr lang="en-US" b="1" dirty="0" smtClean="0"/>
              <a:t>)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10049255" cy="45817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</a:t>
            </a:r>
            <a:r>
              <a:rPr lang="en-US" sz="2200" dirty="0"/>
              <a:t>COCOMO is an algorithmic software cost estimation model developed by Barry Boehm. The model uses a basic regression formula, </a:t>
            </a:r>
            <a:r>
              <a:rPr lang="en-US" sz="2200" dirty="0" smtClean="0"/>
              <a:t>with parameters </a:t>
            </a:r>
            <a:r>
              <a:rPr lang="en-US" sz="2200" dirty="0"/>
              <a:t>that are derived from historical project </a:t>
            </a:r>
            <a:r>
              <a:rPr lang="en-US" sz="2200" dirty="0" smtClean="0"/>
              <a:t>data </a:t>
            </a:r>
            <a:r>
              <a:rPr lang="en-US" sz="2200" dirty="0"/>
              <a:t>and current </a:t>
            </a:r>
            <a:r>
              <a:rPr lang="en-US" sz="2200" dirty="0" smtClean="0"/>
              <a:t>project characteristics</a:t>
            </a:r>
            <a:endParaRPr lang="en-US" sz="2200" dirty="0"/>
          </a:p>
          <a:p>
            <a:r>
              <a:rPr lang="en-US" sz="2200" dirty="0"/>
              <a:t>COCOMO consists of a hierarchy of </a:t>
            </a:r>
            <a:r>
              <a:rPr lang="en-US" sz="2200" dirty="0" smtClean="0"/>
              <a:t>three </a:t>
            </a:r>
            <a:r>
              <a:rPr lang="en-US" sz="2200" dirty="0"/>
              <a:t>increasingly detailed and accurate forms.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first level, </a:t>
            </a:r>
            <a:r>
              <a:rPr lang="en-US" sz="2200" b="1" dirty="0"/>
              <a:t>Basic COCOMO </a:t>
            </a:r>
            <a:r>
              <a:rPr lang="en-US" sz="2200" dirty="0"/>
              <a:t>is good for quick, </a:t>
            </a:r>
            <a:r>
              <a:rPr lang="en-US" sz="2200" dirty="0" smtClean="0"/>
              <a:t>early, rough </a:t>
            </a:r>
            <a:r>
              <a:rPr lang="en-US" sz="2200" dirty="0"/>
              <a:t>order of magnitude estimates of software costs, but its accuracy is limited due to its lack of factors to account for </a:t>
            </a:r>
            <a:r>
              <a:rPr lang="en-US" sz="2200" dirty="0" smtClean="0"/>
              <a:t>difference in </a:t>
            </a:r>
            <a:r>
              <a:rPr lang="en-US" sz="2200" dirty="0"/>
              <a:t>project attributes (Cost Drivers). </a:t>
            </a:r>
            <a:endParaRPr lang="en-US" sz="2200" dirty="0" smtClean="0"/>
          </a:p>
          <a:p>
            <a:r>
              <a:rPr lang="en-US" sz="2200" b="1" dirty="0" smtClean="0"/>
              <a:t>Intermediate </a:t>
            </a:r>
            <a:r>
              <a:rPr lang="en-US" sz="2200" b="1" dirty="0"/>
              <a:t>COCOMO </a:t>
            </a:r>
            <a:r>
              <a:rPr lang="en-US" sz="2200" dirty="0"/>
              <a:t>takes these Cost Drivers into account and </a:t>
            </a:r>
            <a:r>
              <a:rPr lang="en-US" sz="2200" b="1" dirty="0"/>
              <a:t>Detailed COCOMO</a:t>
            </a:r>
            <a:r>
              <a:rPr lang="en-US" sz="2200" dirty="0"/>
              <a:t> additionally </a:t>
            </a:r>
            <a:r>
              <a:rPr lang="en-US" sz="2200" dirty="0" smtClean="0"/>
              <a:t>accounts for </a:t>
            </a:r>
            <a:r>
              <a:rPr lang="en-US" sz="2200" dirty="0"/>
              <a:t>the influence of individual project phases</a:t>
            </a:r>
          </a:p>
        </p:txBody>
      </p:sp>
    </p:spTree>
    <p:extLst>
      <p:ext uri="{BB962C8B-B14F-4D97-AF65-F5344CB8AC3E}">
        <p14:creationId xmlns:p14="http://schemas.microsoft.com/office/powerpoint/2010/main" val="3059814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008" y="804520"/>
            <a:ext cx="10328857" cy="756994"/>
          </a:xfrm>
        </p:spPr>
        <p:txBody>
          <a:bodyPr>
            <a:normAutofit fontScale="90000"/>
          </a:bodyPr>
          <a:lstStyle/>
          <a:p>
            <a:r>
              <a:rPr lang="en-US" b="1" cap="none" dirty="0" smtClean="0"/>
              <a:t>COCOMO Applies To Three Classes Of Software Projects:</a:t>
            </a:r>
            <a:br>
              <a:rPr lang="en-US" b="1" cap="none" dirty="0" smtClean="0"/>
            </a:b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9603275" cy="390483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Organic projects - "small" teams with "good" experience working with "less than rigid" requirements</a:t>
            </a:r>
          </a:p>
          <a:p>
            <a:r>
              <a:rPr lang="en-US" sz="2200" dirty="0" smtClean="0"/>
              <a:t> Semi-detached projects - "medium" teams with mixed experience working with a mix of rigid and less than rigid requirements</a:t>
            </a:r>
          </a:p>
          <a:p>
            <a:r>
              <a:rPr lang="en-US" sz="2200" dirty="0" smtClean="0"/>
              <a:t> Embedded projects - developed within a set of "tight" constraints (hardware, software, operational)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2902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Unit 8 (Managing Software Product): Assignment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561514"/>
            <a:ext cx="10036376" cy="4555951"/>
          </a:xfrm>
        </p:spPr>
        <p:txBody>
          <a:bodyPr>
            <a:normAutofit/>
          </a:bodyPr>
          <a:lstStyle/>
          <a:p>
            <a:r>
              <a:rPr lang="en-US" dirty="0"/>
              <a:t>What are the skills necessary to handle software project? Explain different software projects management activities</a:t>
            </a:r>
          </a:p>
          <a:p>
            <a:r>
              <a:rPr lang="en-US" dirty="0"/>
              <a:t>What is estimation technique. Explain about types of estimation technique.</a:t>
            </a:r>
          </a:p>
          <a:p>
            <a:r>
              <a:rPr lang="en-US" dirty="0"/>
              <a:t>What are the factors affecting software pricing? Explain</a:t>
            </a:r>
          </a:p>
          <a:p>
            <a:r>
              <a:rPr lang="en-US" dirty="0"/>
              <a:t>What is project scheduling. Explain its principles.</a:t>
            </a:r>
          </a:p>
          <a:p>
            <a:r>
              <a:rPr lang="en-US" dirty="0"/>
              <a:t>Define software project </a:t>
            </a:r>
            <a:r>
              <a:rPr lang="en-US" dirty="0" smtClean="0"/>
              <a:t>planning </a:t>
            </a:r>
            <a:r>
              <a:rPr lang="en-US" dirty="0"/>
              <a:t>and types of project plan. Explain its Software project planning activities</a:t>
            </a:r>
          </a:p>
          <a:p>
            <a:r>
              <a:rPr lang="en-US" dirty="0"/>
              <a:t>What is risk management? Explain risk management process in software engineering with block diagram.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6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8" y="412124"/>
            <a:ext cx="9620519" cy="51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1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8" y="128789"/>
            <a:ext cx="10431887" cy="59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8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9" y="360609"/>
            <a:ext cx="10444766" cy="57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5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218942"/>
            <a:ext cx="10212947" cy="58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5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1" y="128789"/>
            <a:ext cx="10522039" cy="60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468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3654</TotalTime>
  <Words>1500</Words>
  <Application>Microsoft Office PowerPoint</Application>
  <PresentationFormat>Widescreen</PresentationFormat>
  <Paragraphs>186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Gill Sans MT</vt:lpstr>
      <vt:lpstr>Gallery</vt:lpstr>
      <vt:lpstr>Managing The Information Systems Project</vt:lpstr>
      <vt:lpstr>Contd..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Project Plan</vt:lpstr>
      <vt:lpstr>Software Project Planning Activities</vt:lpstr>
      <vt:lpstr>PowerPoint Presentation</vt:lpstr>
      <vt:lpstr>PowerPoint Presentation</vt:lpstr>
      <vt:lpstr>Step 2: Estimation Of Resources</vt:lpstr>
      <vt:lpstr>Project Scheduling</vt:lpstr>
      <vt:lpstr>PowerPoint Presentation</vt:lpstr>
      <vt:lpstr>PowerPoint Presentation</vt:lpstr>
      <vt:lpstr>Project Scheduling Process</vt:lpstr>
      <vt:lpstr>Risk Management</vt:lpstr>
      <vt:lpstr>Contd…</vt:lpstr>
      <vt:lpstr>Contd..</vt:lpstr>
      <vt:lpstr>Risk Identification</vt:lpstr>
      <vt:lpstr>PowerPoint Presentation</vt:lpstr>
      <vt:lpstr>PowerPoint Presentation</vt:lpstr>
      <vt:lpstr>Risk Monitoring</vt:lpstr>
      <vt:lpstr>Software Cost Estimation</vt:lpstr>
      <vt:lpstr>Why Early Cost Estimation?</vt:lpstr>
      <vt:lpstr>Fundamental Estimation Questions</vt:lpstr>
      <vt:lpstr>PowerPoint Presentation</vt:lpstr>
      <vt:lpstr>Productivity Measures</vt:lpstr>
      <vt:lpstr>PowerPoint Presentation</vt:lpstr>
      <vt:lpstr>PowerPoint Presentation</vt:lpstr>
      <vt:lpstr>Estimation Techniques</vt:lpstr>
      <vt:lpstr>PowerPoint Presentation</vt:lpstr>
      <vt:lpstr>Estimation By Analogy</vt:lpstr>
      <vt:lpstr>Parkinson’s Law</vt:lpstr>
      <vt:lpstr>Pricing To Win</vt:lpstr>
      <vt:lpstr>COCOMO(COnstructive COst MOdel) </vt:lpstr>
      <vt:lpstr>COCOMO Applies To Three Classes Of Software Projects: </vt:lpstr>
      <vt:lpstr>Unit 8 (Managing Software Product): Assignment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Subject-oriented programming</dc:title>
  <dc:creator>Binod Thapa</dc:creator>
  <cp:lastModifiedBy>Binod Thapa</cp:lastModifiedBy>
  <cp:revision>1050</cp:revision>
  <dcterms:created xsi:type="dcterms:W3CDTF">2017-08-11T03:42:09Z</dcterms:created>
  <dcterms:modified xsi:type="dcterms:W3CDTF">2023-06-10T16:16:29Z</dcterms:modified>
</cp:coreProperties>
</file>